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302" r:id="rId2"/>
    <p:sldId id="305" r:id="rId3"/>
  </p:sldIdLst>
  <p:sldSz cx="9906000" cy="6858000" type="A4"/>
  <p:notesSz cx="6797675" cy="9926638"/>
  <p:defaultTextStyle>
    <a:defPPr>
      <a:defRPr lang="ru-RU"/>
    </a:defPPr>
    <a:lvl1pPr marL="0" algn="l" defTabSz="914284" rtl="0" eaLnBrk="1" latinLnBrk="0" hangingPunct="1">
      <a:defRPr sz="1799" kern="1200">
        <a:solidFill>
          <a:schemeClr val="tx1"/>
        </a:solidFill>
        <a:latin typeface="+mn-lt"/>
        <a:ea typeface="+mn-ea"/>
        <a:cs typeface="+mn-cs"/>
      </a:defRPr>
    </a:lvl1pPr>
    <a:lvl2pPr marL="457141" algn="l" defTabSz="914284" rtl="0" eaLnBrk="1" latinLnBrk="0" hangingPunct="1">
      <a:defRPr sz="1799" kern="1200">
        <a:solidFill>
          <a:schemeClr val="tx1"/>
        </a:solidFill>
        <a:latin typeface="+mn-lt"/>
        <a:ea typeface="+mn-ea"/>
        <a:cs typeface="+mn-cs"/>
      </a:defRPr>
    </a:lvl2pPr>
    <a:lvl3pPr marL="914284" algn="l" defTabSz="914284" rtl="0" eaLnBrk="1" latinLnBrk="0" hangingPunct="1">
      <a:defRPr sz="1799" kern="1200">
        <a:solidFill>
          <a:schemeClr val="tx1"/>
        </a:solidFill>
        <a:latin typeface="+mn-lt"/>
        <a:ea typeface="+mn-ea"/>
        <a:cs typeface="+mn-cs"/>
      </a:defRPr>
    </a:lvl3pPr>
    <a:lvl4pPr marL="1371425" algn="l" defTabSz="914284" rtl="0" eaLnBrk="1" latinLnBrk="0" hangingPunct="1">
      <a:defRPr sz="1799" kern="1200">
        <a:solidFill>
          <a:schemeClr val="tx1"/>
        </a:solidFill>
        <a:latin typeface="+mn-lt"/>
        <a:ea typeface="+mn-ea"/>
        <a:cs typeface="+mn-cs"/>
      </a:defRPr>
    </a:lvl4pPr>
    <a:lvl5pPr marL="1828566" algn="l" defTabSz="914284" rtl="0" eaLnBrk="1" latinLnBrk="0" hangingPunct="1">
      <a:defRPr sz="1799" kern="1200">
        <a:solidFill>
          <a:schemeClr val="tx1"/>
        </a:solidFill>
        <a:latin typeface="+mn-lt"/>
        <a:ea typeface="+mn-ea"/>
        <a:cs typeface="+mn-cs"/>
      </a:defRPr>
    </a:lvl5pPr>
    <a:lvl6pPr marL="2285708" algn="l" defTabSz="914284" rtl="0" eaLnBrk="1" latinLnBrk="0" hangingPunct="1">
      <a:defRPr sz="1799" kern="1200">
        <a:solidFill>
          <a:schemeClr val="tx1"/>
        </a:solidFill>
        <a:latin typeface="+mn-lt"/>
        <a:ea typeface="+mn-ea"/>
        <a:cs typeface="+mn-cs"/>
      </a:defRPr>
    </a:lvl6pPr>
    <a:lvl7pPr marL="2742850" algn="l" defTabSz="914284" rtl="0" eaLnBrk="1" latinLnBrk="0" hangingPunct="1">
      <a:defRPr sz="1799" kern="1200">
        <a:solidFill>
          <a:schemeClr val="tx1"/>
        </a:solidFill>
        <a:latin typeface="+mn-lt"/>
        <a:ea typeface="+mn-ea"/>
        <a:cs typeface="+mn-cs"/>
      </a:defRPr>
    </a:lvl7pPr>
    <a:lvl8pPr marL="3199992" algn="l" defTabSz="914284" rtl="0" eaLnBrk="1" latinLnBrk="0" hangingPunct="1">
      <a:defRPr sz="1799" kern="1200">
        <a:solidFill>
          <a:schemeClr val="tx1"/>
        </a:solidFill>
        <a:latin typeface="+mn-lt"/>
        <a:ea typeface="+mn-ea"/>
        <a:cs typeface="+mn-cs"/>
      </a:defRPr>
    </a:lvl8pPr>
    <a:lvl9pPr marL="3657133" algn="l" defTabSz="914284"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67A697-C2B7-42DF-9466-CD61313B3F21}">
          <p14:sldIdLst>
            <p14:sldId id="302"/>
            <p14:sldId id="305"/>
          </p14:sldIdLst>
        </p14:section>
        <p14:section name="Untitled Section" id="{39695153-C78B-453C-9EB6-96EEA16C90ED}">
          <p14:sldIdLst/>
        </p14:section>
      </p14:sectionLst>
    </p:ext>
    <p:ext uri="{EFAFB233-063F-42B5-8137-9DF3F51BA10A}">
      <p15:sldGuideLst xmlns:p15="http://schemas.microsoft.com/office/powerpoint/2012/main">
        <p15:guide id="3" pos="3120"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0D"/>
    <a:srgbClr val="666633"/>
    <a:srgbClr val="455537"/>
    <a:srgbClr val="969696"/>
    <a:srgbClr val="ECECEC"/>
    <a:srgbClr val="000099"/>
    <a:srgbClr val="003399"/>
    <a:srgbClr val="7030A0"/>
    <a:srgbClr val="B889DB"/>
    <a:srgbClr val="B48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5" autoAdjust="0"/>
    <p:restoredTop sz="94660"/>
  </p:normalViewPr>
  <p:slideViewPr>
    <p:cSldViewPr snapToGrid="0" showGuides="1">
      <p:cViewPr varScale="1">
        <p:scale>
          <a:sx n="114" d="100"/>
          <a:sy n="114" d="100"/>
        </p:scale>
        <p:origin x="1440" y="120"/>
      </p:cViewPr>
      <p:guideLst>
        <p:guide pos="312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D73DD5-D1F9-47F7-BCE1-3775C7382889}" type="datetimeFigureOut">
              <a:rPr lang="ru-RU" smtClean="0"/>
              <a:t>01.08.2019</a:t>
            </a:fld>
            <a:endParaRPr lang="ru-RU"/>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721DD94-19A5-45D8-A425-82BFB1460EE2}" type="slidenum">
              <a:rPr lang="ru-RU" smtClean="0"/>
              <a:t>‹#›</a:t>
            </a:fld>
            <a:endParaRPr lang="ru-RU"/>
          </a:p>
        </p:txBody>
      </p:sp>
    </p:spTree>
    <p:extLst>
      <p:ext uri="{BB962C8B-B14F-4D97-AF65-F5344CB8AC3E}">
        <p14:creationId xmlns:p14="http://schemas.microsoft.com/office/powerpoint/2010/main" val="2482488984"/>
      </p:ext>
    </p:extLst>
  </p:cSld>
  <p:clrMap bg1="lt1" tx1="dk1" bg2="lt2" tx2="dk2" accent1="accent1" accent2="accent2" accent3="accent3" accent4="accent4" accent5="accent5" accent6="accent6" hlink="hlink" folHlink="folHlink"/>
  <p:notesStyle>
    <a:lvl1pPr marL="0" algn="l" defTabSz="914284" rtl="0" eaLnBrk="1" latinLnBrk="0" hangingPunct="1">
      <a:defRPr sz="1200" kern="1200">
        <a:solidFill>
          <a:schemeClr val="tx1"/>
        </a:solidFill>
        <a:latin typeface="+mn-lt"/>
        <a:ea typeface="+mn-ea"/>
        <a:cs typeface="+mn-cs"/>
      </a:defRPr>
    </a:lvl1pPr>
    <a:lvl2pPr marL="457141" algn="l" defTabSz="914284" rtl="0" eaLnBrk="1" latinLnBrk="0" hangingPunct="1">
      <a:defRPr sz="1200" kern="1200">
        <a:solidFill>
          <a:schemeClr val="tx1"/>
        </a:solidFill>
        <a:latin typeface="+mn-lt"/>
        <a:ea typeface="+mn-ea"/>
        <a:cs typeface="+mn-cs"/>
      </a:defRPr>
    </a:lvl2pPr>
    <a:lvl3pPr marL="914284" algn="l" defTabSz="914284" rtl="0" eaLnBrk="1" latinLnBrk="0" hangingPunct="1">
      <a:defRPr sz="1200" kern="1200">
        <a:solidFill>
          <a:schemeClr val="tx1"/>
        </a:solidFill>
        <a:latin typeface="+mn-lt"/>
        <a:ea typeface="+mn-ea"/>
        <a:cs typeface="+mn-cs"/>
      </a:defRPr>
    </a:lvl3pPr>
    <a:lvl4pPr marL="1371425" algn="l" defTabSz="914284" rtl="0" eaLnBrk="1" latinLnBrk="0" hangingPunct="1">
      <a:defRPr sz="1200" kern="1200">
        <a:solidFill>
          <a:schemeClr val="tx1"/>
        </a:solidFill>
        <a:latin typeface="+mn-lt"/>
        <a:ea typeface="+mn-ea"/>
        <a:cs typeface="+mn-cs"/>
      </a:defRPr>
    </a:lvl4pPr>
    <a:lvl5pPr marL="1828566" algn="l" defTabSz="914284" rtl="0" eaLnBrk="1" latinLnBrk="0" hangingPunct="1">
      <a:defRPr sz="1200" kern="1200">
        <a:solidFill>
          <a:schemeClr val="tx1"/>
        </a:solidFill>
        <a:latin typeface="+mn-lt"/>
        <a:ea typeface="+mn-ea"/>
        <a:cs typeface="+mn-cs"/>
      </a:defRPr>
    </a:lvl5pPr>
    <a:lvl6pPr marL="2285708" algn="l" defTabSz="914284" rtl="0" eaLnBrk="1" latinLnBrk="0" hangingPunct="1">
      <a:defRPr sz="1200" kern="1200">
        <a:solidFill>
          <a:schemeClr val="tx1"/>
        </a:solidFill>
        <a:latin typeface="+mn-lt"/>
        <a:ea typeface="+mn-ea"/>
        <a:cs typeface="+mn-cs"/>
      </a:defRPr>
    </a:lvl6pPr>
    <a:lvl7pPr marL="2742850" algn="l" defTabSz="914284" rtl="0" eaLnBrk="1" latinLnBrk="0" hangingPunct="1">
      <a:defRPr sz="1200" kern="1200">
        <a:solidFill>
          <a:schemeClr val="tx1"/>
        </a:solidFill>
        <a:latin typeface="+mn-lt"/>
        <a:ea typeface="+mn-ea"/>
        <a:cs typeface="+mn-cs"/>
      </a:defRPr>
    </a:lvl7pPr>
    <a:lvl8pPr marL="3199992" algn="l" defTabSz="914284" rtl="0" eaLnBrk="1" latinLnBrk="0" hangingPunct="1">
      <a:defRPr sz="1200" kern="1200">
        <a:solidFill>
          <a:schemeClr val="tx1"/>
        </a:solidFill>
        <a:latin typeface="+mn-lt"/>
        <a:ea typeface="+mn-ea"/>
        <a:cs typeface="+mn-cs"/>
      </a:defRPr>
    </a:lvl8pPr>
    <a:lvl9pPr marL="3657133" algn="l" defTabSz="91428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17F6BF8-638B-4B29-9F2E-6BC2C450060E}" type="datetimeFigureOut">
              <a:rPr lang="ru-RU" smtClean="0"/>
              <a:t>01.08.2019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359340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7F6BF8-638B-4B29-9F2E-6BC2C450060E}" type="datetimeFigureOut">
              <a:rPr lang="ru-RU" smtClean="0"/>
              <a:t>01.08.2019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127370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7F6BF8-638B-4B29-9F2E-6BC2C450060E}" type="datetimeFigureOut">
              <a:rPr lang="ru-RU" smtClean="0"/>
              <a:t>01.08.2019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47472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7F6BF8-638B-4B29-9F2E-6BC2C450060E}" type="datetimeFigureOut">
              <a:rPr lang="ru-RU" smtClean="0"/>
              <a:t>01.08.2019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379286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17F6BF8-638B-4B29-9F2E-6BC2C450060E}" type="datetimeFigureOut">
              <a:rPr lang="ru-RU" smtClean="0"/>
              <a:t>01.08.2019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251196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7F6BF8-638B-4B29-9F2E-6BC2C450060E}" type="datetimeFigureOut">
              <a:rPr lang="ru-RU" smtClean="0"/>
              <a:t>01.08.2019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18818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17F6BF8-638B-4B29-9F2E-6BC2C450060E}" type="datetimeFigureOut">
              <a:rPr lang="ru-RU" smtClean="0"/>
              <a:t>01.08.2019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93666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17F6BF8-638B-4B29-9F2E-6BC2C450060E}" type="datetimeFigureOut">
              <a:rPr lang="ru-RU" smtClean="0"/>
              <a:t>01.08.2019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403663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F6BF8-638B-4B29-9F2E-6BC2C450060E}" type="datetimeFigureOut">
              <a:rPr lang="ru-RU" smtClean="0"/>
              <a:t>01.08.2019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102486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17F6BF8-638B-4B29-9F2E-6BC2C450060E}" type="datetimeFigureOut">
              <a:rPr lang="ru-RU" smtClean="0"/>
              <a:t>01.08.2019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255578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17F6BF8-638B-4B29-9F2E-6BC2C450060E}" type="datetimeFigureOut">
              <a:rPr lang="ru-RU" smtClean="0"/>
              <a:t>01.08.2019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252EF99-8C75-4E63-9C56-D7650C40D166}" type="slidenum">
              <a:rPr lang="ru-RU" smtClean="0"/>
              <a:t>‹#›</a:t>
            </a:fld>
            <a:endParaRPr lang="ru-RU"/>
          </a:p>
        </p:txBody>
      </p:sp>
    </p:spTree>
    <p:extLst>
      <p:ext uri="{BB962C8B-B14F-4D97-AF65-F5344CB8AC3E}">
        <p14:creationId xmlns:p14="http://schemas.microsoft.com/office/powerpoint/2010/main" val="278092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F6BF8-638B-4B29-9F2E-6BC2C450060E}" type="datetimeFigureOut">
              <a:rPr lang="ru-RU" smtClean="0"/>
              <a:t>01.08.2019</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2EF99-8C75-4E63-9C56-D7650C40D166}" type="slidenum">
              <a:rPr lang="ru-RU" smtClean="0"/>
              <a:t>‹#›</a:t>
            </a:fld>
            <a:endParaRPr lang="ru-RU"/>
          </a:p>
        </p:txBody>
      </p:sp>
    </p:spTree>
    <p:extLst>
      <p:ext uri="{BB962C8B-B14F-4D97-AF65-F5344CB8AC3E}">
        <p14:creationId xmlns:p14="http://schemas.microsoft.com/office/powerpoint/2010/main" val="511165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hyperlink" Target="mailto:sales@fsmlogistic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6" name="Picture 12" descr="Image result for russian flag">
            <a:extLst>
              <a:ext uri="{FF2B5EF4-FFF2-40B4-BE49-F238E27FC236}">
                <a16:creationId xmlns:a16="http://schemas.microsoft.com/office/drawing/2014/main" id="{C74D7BFD-232F-43A7-A91E-E764EA634785}"/>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colorTemperature colorTemp="6100"/>
                    </a14:imgEffect>
                    <a14:imgEffect>
                      <a14:saturation sat="107000"/>
                    </a14:imgEffect>
                    <a14:imgEffect>
                      <a14:brightnessContrast bright="3000"/>
                    </a14:imgEffect>
                  </a14:imgLayer>
                </a14:imgProps>
              </a:ext>
              <a:ext uri="{28A0092B-C50C-407E-A947-70E740481C1C}">
                <a14:useLocalDpi xmlns:a14="http://schemas.microsoft.com/office/drawing/2010/main" val="0"/>
              </a:ext>
            </a:extLst>
          </a:blip>
          <a:srcRect l="11174" t="9091" r="35819"/>
          <a:stretch/>
        </p:blipFill>
        <p:spPr bwMode="auto">
          <a:xfrm>
            <a:off x="3598747" y="-138132"/>
            <a:ext cx="5990654" cy="6857989"/>
          </a:xfrm>
          <a:prstGeom prst="rect">
            <a:avLst/>
          </a:prstGeom>
          <a:noFill/>
          <a:extLst>
            <a:ext uri="{909E8E84-426E-40DD-AFC4-6F175D3DCCD1}">
              <a14:hiddenFill xmlns:a14="http://schemas.microsoft.com/office/drawing/2010/main">
                <a:solidFill>
                  <a:srgbClr val="FFFFFF"/>
                </a:solidFill>
              </a14:hiddenFill>
            </a:ext>
          </a:extLst>
        </p:spPr>
      </p:pic>
      <p:sp>
        <p:nvSpPr>
          <p:cNvPr id="1039" name="Freeform 8">
            <a:extLst>
              <a:ext uri="{FF2B5EF4-FFF2-40B4-BE49-F238E27FC236}">
                <a16:creationId xmlns:a16="http://schemas.microsoft.com/office/drawing/2014/main" id="{B83ED68E-10BE-4ADD-86BC-9E944EA5A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1" y="-479"/>
            <a:ext cx="7693319"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11">
            <a:extLst>
              <a:ext uri="{FF2B5EF4-FFF2-40B4-BE49-F238E27FC236}">
                <a16:creationId xmlns:a16="http://schemas.microsoft.com/office/drawing/2014/main" id="{1ADCEC2C-1761-4D19-9709-41992C290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 y="-479"/>
            <a:ext cx="6563417"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C2B32B-BD66-4378-A731-0C699311E65C}"/>
              </a:ext>
            </a:extLst>
          </p:cNvPr>
          <p:cNvSpPr txBox="1"/>
          <p:nvPr/>
        </p:nvSpPr>
        <p:spPr>
          <a:xfrm>
            <a:off x="5082065" y="1836842"/>
            <a:ext cx="4261076" cy="211482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800" b="1" dirty="0">
                <a:latin typeface="+mj-lt"/>
                <a:ea typeface="+mj-ea"/>
                <a:cs typeface="+mj-cs"/>
              </a:rPr>
              <a:t>IMPORTANT NOTICE</a:t>
            </a:r>
          </a:p>
          <a:p>
            <a:pPr algn="ctr" defTabSz="914400">
              <a:lnSpc>
                <a:spcPct val="90000"/>
              </a:lnSpc>
              <a:spcBef>
                <a:spcPct val="0"/>
              </a:spcBef>
              <a:spcAft>
                <a:spcPts val="600"/>
              </a:spcAft>
            </a:pPr>
            <a:r>
              <a:rPr lang="en-US" sz="2000" b="1" dirty="0">
                <a:latin typeface="+mj-lt"/>
                <a:ea typeface="+mj-ea"/>
                <a:cs typeface="+mj-cs"/>
              </a:rPr>
              <a:t>CHANGES IN THE RUSSIAN REGULATIONS FOR CERTAIN PRODUCTS</a:t>
            </a:r>
          </a:p>
          <a:p>
            <a:pPr algn="ctr" defTabSz="914400">
              <a:lnSpc>
                <a:spcPct val="90000"/>
              </a:lnSpc>
              <a:spcBef>
                <a:spcPct val="0"/>
              </a:spcBef>
              <a:spcAft>
                <a:spcPts val="600"/>
              </a:spcAft>
            </a:pPr>
            <a:r>
              <a:rPr lang="en-US" sz="3200" b="1" dirty="0">
                <a:latin typeface="+mj-lt"/>
                <a:ea typeface="+mj-ea"/>
                <a:cs typeface="+mj-cs"/>
              </a:rPr>
              <a:t>ARE YOU PREPARED?</a:t>
            </a:r>
          </a:p>
          <a:p>
            <a:pPr defTabSz="914400">
              <a:lnSpc>
                <a:spcPct val="90000"/>
              </a:lnSpc>
              <a:spcBef>
                <a:spcPct val="0"/>
              </a:spcBef>
              <a:spcAft>
                <a:spcPts val="600"/>
              </a:spcAft>
            </a:pPr>
            <a:endParaRPr lang="en-US" sz="2000" b="1" dirty="0">
              <a:latin typeface="+mj-lt"/>
              <a:ea typeface="+mj-ea"/>
              <a:cs typeface="+mj-cs"/>
            </a:endParaRPr>
          </a:p>
        </p:txBody>
      </p:sp>
      <p:sp>
        <p:nvSpPr>
          <p:cNvPr id="7" name="Rectangle 6">
            <a:extLst>
              <a:ext uri="{FF2B5EF4-FFF2-40B4-BE49-F238E27FC236}">
                <a16:creationId xmlns:a16="http://schemas.microsoft.com/office/drawing/2014/main" id="{1E3A2866-0B90-4F27-ACEF-0DF528A8EE9B}"/>
              </a:ext>
            </a:extLst>
          </p:cNvPr>
          <p:cNvSpPr/>
          <p:nvPr/>
        </p:nvSpPr>
        <p:spPr>
          <a:xfrm>
            <a:off x="184040" y="5236651"/>
            <a:ext cx="4629091" cy="1277273"/>
          </a:xfrm>
          <a:prstGeom prst="rect">
            <a:avLst/>
          </a:prstGeom>
        </p:spPr>
        <p:txBody>
          <a:bodyPr wrap="square">
            <a:spAutoFit/>
          </a:bodyPr>
          <a:lstStyle/>
          <a:p>
            <a:r>
              <a:rPr lang="de" sz="1100" b="1" dirty="0">
                <a:latin typeface="Arial Rounded MT Bold" panose="020F0704030504030204" pitchFamily="34" charset="0"/>
                <a:cs typeface="Arial" panose="020B0604020202020204" pitchFamily="34" charset="0"/>
              </a:rPr>
              <a:t>1</a:t>
            </a:r>
            <a:r>
              <a:rPr lang="en-GB" sz="1100" b="1" dirty="0" err="1">
                <a:latin typeface="Arial Rounded MT Bold" panose="020F0704030504030204" pitchFamily="34" charset="0"/>
                <a:cs typeface="Arial" panose="020B0604020202020204" pitchFamily="34" charset="0"/>
              </a:rPr>
              <a:t>st</a:t>
            </a:r>
            <a:r>
              <a:rPr lang="en-GB" sz="1100" b="1" dirty="0">
                <a:latin typeface="Arial Rounded MT Bold" panose="020F0704030504030204" pitchFamily="34" charset="0"/>
                <a:cs typeface="Arial" panose="020B0604020202020204" pitchFamily="34" charset="0"/>
              </a:rPr>
              <a:t> Floor</a:t>
            </a:r>
            <a:endParaRPr lang="de" sz="1100" b="1" dirty="0">
              <a:latin typeface="Arial Rounded MT Bold" panose="020F0704030504030204" pitchFamily="34" charset="0"/>
              <a:cs typeface="Arial" panose="020B0604020202020204" pitchFamily="34" charset="0"/>
            </a:endParaRPr>
          </a:p>
          <a:p>
            <a:r>
              <a:rPr lang="de" sz="1100" b="1" dirty="0">
                <a:latin typeface="Arial Rounded MT Bold" panose="020F0704030504030204" pitchFamily="34" charset="0"/>
                <a:cs typeface="Arial" panose="020B0604020202020204" pitchFamily="34" charset="0"/>
              </a:rPr>
              <a:t>Bowden House</a:t>
            </a:r>
          </a:p>
          <a:p>
            <a:r>
              <a:rPr lang="de" sz="1100" b="1" dirty="0">
                <a:latin typeface="Arial Rounded MT Bold" panose="020F0704030504030204" pitchFamily="34" charset="0"/>
                <a:cs typeface="Arial" panose="020B0604020202020204" pitchFamily="34" charset="0"/>
              </a:rPr>
              <a:t>Luckyn Lane</a:t>
            </a:r>
          </a:p>
          <a:p>
            <a:r>
              <a:rPr lang="de" sz="1100" b="1" dirty="0">
                <a:latin typeface="Arial Rounded MT Bold" panose="020F0704030504030204" pitchFamily="34" charset="0"/>
                <a:cs typeface="Arial" panose="020B0604020202020204" pitchFamily="34" charset="0"/>
              </a:rPr>
              <a:t>Basildon, UK</a:t>
            </a:r>
          </a:p>
          <a:p>
            <a:r>
              <a:rPr lang="de" sz="1100" b="1" dirty="0">
                <a:latin typeface="Arial Rounded MT Bold" panose="020F0704030504030204" pitchFamily="34" charset="0"/>
                <a:cs typeface="Arial" panose="020B0604020202020204" pitchFamily="34" charset="0"/>
              </a:rPr>
              <a:t>+44 (0)203 9094990</a:t>
            </a:r>
          </a:p>
          <a:p>
            <a:r>
              <a:rPr lang="de" sz="1100" b="1" dirty="0">
                <a:latin typeface="Arial Rounded MT Bold" panose="020F07040305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sales@fsm</a:t>
            </a:r>
            <a:r>
              <a:rPr lang="en-GB" sz="1100" b="1" dirty="0">
                <a:latin typeface="Arial Rounded MT Bold" panose="020F07040305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logistics.com</a:t>
            </a:r>
            <a:endParaRPr lang="en-GB" sz="1100" b="1" dirty="0">
              <a:latin typeface="Arial Rounded MT Bold" panose="020F0704030504030204" pitchFamily="34" charset="0"/>
              <a:cs typeface="Arial" panose="020B0604020202020204" pitchFamily="34" charset="0"/>
            </a:endParaRPr>
          </a:p>
          <a:p>
            <a:r>
              <a:rPr lang="en-GB" sz="1100" b="1" dirty="0">
                <a:latin typeface="Arial Rounded MT Bold" panose="020F0704030504030204" pitchFamily="34" charset="0"/>
                <a:ea typeface="Avenir Heavy"/>
                <a:cs typeface="Arial" panose="020B0604020202020204" pitchFamily="34" charset="0"/>
                <a:sym typeface="Avenir Heavy"/>
              </a:rPr>
              <a:t>(Part of F S Mackenzie International Ltd Group)</a:t>
            </a:r>
          </a:p>
        </p:txBody>
      </p:sp>
      <p:sp>
        <p:nvSpPr>
          <p:cNvPr id="2" name="Rectangle 1">
            <a:extLst>
              <a:ext uri="{FF2B5EF4-FFF2-40B4-BE49-F238E27FC236}">
                <a16:creationId xmlns:a16="http://schemas.microsoft.com/office/drawing/2014/main" id="{550532A2-CBE9-4057-A365-36C32B76458C}"/>
              </a:ext>
            </a:extLst>
          </p:cNvPr>
          <p:cNvSpPr/>
          <p:nvPr/>
        </p:nvSpPr>
        <p:spPr>
          <a:xfrm>
            <a:off x="184039" y="4796106"/>
            <a:ext cx="3711272" cy="584775"/>
          </a:xfrm>
          <a:prstGeom prst="rect">
            <a:avLst/>
          </a:prstGeom>
        </p:spPr>
        <p:txBody>
          <a:bodyPr wrap="none">
            <a:spAutoFit/>
          </a:bodyPr>
          <a:lstStyle/>
          <a:p>
            <a:pPr defTabSz="528660">
              <a:spcBef>
                <a:spcPts val="1966"/>
              </a:spcBef>
              <a:defRPr sz="1500">
                <a:latin typeface="Avenir Heavy"/>
                <a:ea typeface="Avenir Heavy"/>
                <a:cs typeface="Avenir Heavy"/>
                <a:sym typeface="Avenir Heavy"/>
              </a:defRPr>
            </a:pPr>
            <a:r>
              <a:rPr lang="en-GB" sz="3200" b="1" dirty="0">
                <a:latin typeface="Arial" panose="020B0604020202020204" pitchFamily="34" charset="0"/>
                <a:ea typeface="Avenir Heavy"/>
                <a:cs typeface="Arial" panose="020B0604020202020204" pitchFamily="34" charset="0"/>
                <a:sym typeface="Avenir Heavy"/>
              </a:rPr>
              <a:t>FSM Logistics Ltd</a:t>
            </a:r>
          </a:p>
        </p:txBody>
      </p:sp>
      <p:pic>
        <p:nvPicPr>
          <p:cNvPr id="9" name="Picture 8">
            <a:extLst>
              <a:ext uri="{FF2B5EF4-FFF2-40B4-BE49-F238E27FC236}">
                <a16:creationId xmlns:a16="http://schemas.microsoft.com/office/drawing/2014/main" id="{892A8A7B-6AD8-409C-BD5E-041197BBD7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6390" y="5319601"/>
            <a:ext cx="772780" cy="1003650"/>
          </a:xfrm>
          <a:prstGeom prst="rect">
            <a:avLst/>
          </a:prstGeom>
        </p:spPr>
      </p:pic>
      <p:pic>
        <p:nvPicPr>
          <p:cNvPr id="10" name="Picture 9">
            <a:extLst>
              <a:ext uri="{FF2B5EF4-FFF2-40B4-BE49-F238E27FC236}">
                <a16:creationId xmlns:a16="http://schemas.microsoft.com/office/drawing/2014/main" id="{B81D2D3D-9A95-4989-A0AF-9071EFA896D9}"/>
              </a:ext>
            </a:extLst>
          </p:cNvPr>
          <p:cNvPicPr/>
          <p:nvPr/>
        </p:nvPicPr>
        <p:blipFill>
          <a:blip r:embed="rId6">
            <a:extLst>
              <a:ext uri="{28A0092B-C50C-407E-A947-70E740481C1C}">
                <a14:useLocalDpi xmlns:a14="http://schemas.microsoft.com/office/drawing/2010/main" val="0"/>
              </a:ext>
            </a:extLst>
          </a:blip>
          <a:stretch>
            <a:fillRect/>
          </a:stretch>
        </p:blipFill>
        <p:spPr>
          <a:xfrm>
            <a:off x="8412569" y="5875287"/>
            <a:ext cx="1105798" cy="793213"/>
          </a:xfrm>
          <a:prstGeom prst="rect">
            <a:avLst/>
          </a:prstGeom>
        </p:spPr>
      </p:pic>
    </p:spTree>
    <p:extLst>
      <p:ext uri="{BB962C8B-B14F-4D97-AF65-F5344CB8AC3E}">
        <p14:creationId xmlns:p14="http://schemas.microsoft.com/office/powerpoint/2010/main" val="18523594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A61C3-26FA-45D4-A403-2ADAEDDEA80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3820"/>
          <a:stretch/>
        </p:blipFill>
        <p:spPr>
          <a:xfrm>
            <a:off x="-3611" y="0"/>
            <a:ext cx="7176197" cy="6735017"/>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2" name="Picture 1">
            <a:extLst>
              <a:ext uri="{FF2B5EF4-FFF2-40B4-BE49-F238E27FC236}">
                <a16:creationId xmlns:a16="http://schemas.microsoft.com/office/drawing/2014/main" id="{94E06178-42B5-4E58-937A-2DBCFDFF9C9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24" r="8436"/>
          <a:stretch/>
        </p:blipFill>
        <p:spPr>
          <a:xfrm>
            <a:off x="3875714" y="-6628"/>
            <a:ext cx="6030286" cy="6748272"/>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a:scene3d>
            <a:camera prst="orthographicFront"/>
            <a:lightRig rig="contrasting" dir="t">
              <a:rot lat="0" lon="0" rev="3000000"/>
            </a:lightRig>
          </a:scene3d>
          <a:sp3d contourW="7620">
            <a:bevelT w="95250" h="31750"/>
            <a:contourClr>
              <a:srgbClr val="333333"/>
            </a:contourClr>
          </a:sp3d>
        </p:spPr>
      </p:pic>
      <p:sp>
        <p:nvSpPr>
          <p:cNvPr id="4" name="Rectangle 3">
            <a:extLst>
              <a:ext uri="{FF2B5EF4-FFF2-40B4-BE49-F238E27FC236}">
                <a16:creationId xmlns:a16="http://schemas.microsoft.com/office/drawing/2014/main" id="{68E730B2-88E9-4881-8F77-80445CC70A5B}"/>
              </a:ext>
            </a:extLst>
          </p:cNvPr>
          <p:cNvSpPr/>
          <p:nvPr/>
        </p:nvSpPr>
        <p:spPr>
          <a:xfrm>
            <a:off x="103594" y="0"/>
            <a:ext cx="4849406" cy="2954655"/>
          </a:xfrm>
          <a:prstGeom prst="rect">
            <a:avLst/>
          </a:prstGeom>
        </p:spPr>
        <p:txBody>
          <a:bodyPr wrap="square">
            <a:spAutoFit/>
          </a:bodyPr>
          <a:lstStyle/>
          <a:p>
            <a:r>
              <a:rPr lang="en-GB" sz="2400" b="1" dirty="0"/>
              <a:t>New Important Regulations </a:t>
            </a:r>
          </a:p>
          <a:p>
            <a:r>
              <a:rPr lang="en-GB" sz="1800" b="1" dirty="0"/>
              <a:t>Labelling in Russian Customs Law</a:t>
            </a:r>
          </a:p>
          <a:p>
            <a:endParaRPr lang="en-GB" sz="1800" b="1" dirty="0"/>
          </a:p>
          <a:p>
            <a:r>
              <a:rPr lang="en-GB" sz="1400" b="1" dirty="0"/>
              <a:t>The Government of the Russian Federation has approved the list of groups of goods for which in 2019 mandatory labelling will be introduced. Companies which import goods to Russia need to know about this new labelling regulation to avoid fines and negative situations when the goods are held up by customs or even confiscated. New labelling regulation aims to guarantee authenticity and trace goods from a manufacturer to a consumer. By 2024 the vast majority of goods will be subject to mandatory labelling.</a:t>
            </a:r>
          </a:p>
        </p:txBody>
      </p:sp>
      <p:sp>
        <p:nvSpPr>
          <p:cNvPr id="5" name="TextBox 4">
            <a:extLst>
              <a:ext uri="{FF2B5EF4-FFF2-40B4-BE49-F238E27FC236}">
                <a16:creationId xmlns:a16="http://schemas.microsoft.com/office/drawing/2014/main" id="{7967EC7A-0B0E-4C72-80EC-420002A1D495}"/>
              </a:ext>
            </a:extLst>
          </p:cNvPr>
          <p:cNvSpPr txBox="1"/>
          <p:nvPr/>
        </p:nvSpPr>
        <p:spPr>
          <a:xfrm>
            <a:off x="5375376" y="42826"/>
            <a:ext cx="4953000" cy="369204"/>
          </a:xfrm>
          <a:prstGeom prst="rect">
            <a:avLst/>
          </a:prstGeom>
          <a:noFill/>
        </p:spPr>
        <p:txBody>
          <a:bodyPr wrap="square" rtlCol="0">
            <a:spAutoFit/>
          </a:bodyPr>
          <a:lstStyle/>
          <a:p>
            <a:r>
              <a:rPr lang="en-GB" b="1" dirty="0"/>
              <a:t>            YOUR CARGO IS IN GOOD HANDS</a:t>
            </a:r>
          </a:p>
        </p:txBody>
      </p:sp>
      <p:sp>
        <p:nvSpPr>
          <p:cNvPr id="6" name="Rectangle 5">
            <a:extLst>
              <a:ext uri="{FF2B5EF4-FFF2-40B4-BE49-F238E27FC236}">
                <a16:creationId xmlns:a16="http://schemas.microsoft.com/office/drawing/2014/main" id="{9CFC21CF-E794-41D9-9052-C698F59C7BB1}"/>
              </a:ext>
            </a:extLst>
          </p:cNvPr>
          <p:cNvSpPr/>
          <p:nvPr/>
        </p:nvSpPr>
        <p:spPr>
          <a:xfrm>
            <a:off x="32123" y="4226874"/>
            <a:ext cx="5825520" cy="2185214"/>
          </a:xfrm>
          <a:prstGeom prst="rect">
            <a:avLst/>
          </a:prstGeom>
        </p:spPr>
        <p:txBody>
          <a:bodyPr wrap="square">
            <a:spAutoFit/>
          </a:bodyPr>
          <a:lstStyle/>
          <a:p>
            <a:r>
              <a:rPr lang="en-GB" sz="1800" b="1" dirty="0"/>
              <a:t>		</a:t>
            </a:r>
            <a:r>
              <a:rPr lang="en-GB" sz="2800" b="1" dirty="0"/>
              <a:t>Goods Affected</a:t>
            </a:r>
          </a:p>
          <a:p>
            <a:endParaRPr lang="en-GB" sz="1800" b="1" i="1" dirty="0"/>
          </a:p>
          <a:p>
            <a:r>
              <a:rPr lang="en-GB" sz="1800" b="1" dirty="0"/>
              <a:t>• Footwear • Tyres • Tobacco Products • Clothes made of genuine or composite leather • Linen: bed, table, toilet &amp; kitchen • Perfumes • Pharmaceutical • Photo Equipment • Alcohol • Furs • Women’s and children’s knitted blouses • Outerwear: women &amp; men.</a:t>
            </a:r>
          </a:p>
        </p:txBody>
      </p:sp>
      <p:sp>
        <p:nvSpPr>
          <p:cNvPr id="7" name="Rectangle 6">
            <a:extLst>
              <a:ext uri="{FF2B5EF4-FFF2-40B4-BE49-F238E27FC236}">
                <a16:creationId xmlns:a16="http://schemas.microsoft.com/office/drawing/2014/main" id="{D35D7E8D-2AA0-4951-A7D3-9C8F431D97E2}"/>
              </a:ext>
            </a:extLst>
          </p:cNvPr>
          <p:cNvSpPr/>
          <p:nvPr/>
        </p:nvSpPr>
        <p:spPr>
          <a:xfrm>
            <a:off x="7328843" y="362576"/>
            <a:ext cx="2191537" cy="6124754"/>
          </a:xfrm>
          <a:prstGeom prst="rect">
            <a:avLst/>
          </a:prstGeom>
        </p:spPr>
        <p:txBody>
          <a:bodyPr wrap="square">
            <a:spAutoFit/>
          </a:bodyPr>
          <a:lstStyle/>
          <a:p>
            <a:r>
              <a:rPr lang="en-GB" sz="1400" b="1" dirty="0"/>
              <a:t>FSM Logistics and our offices in Russia can help you to comply with new legislation, saving time and money. We are proud to have been one of the first international business teams to set foot in the Russian market in the early 1990s. Today we have twelve offices throughout Russia, Ukraine, Georgia, Kazakhstan, UK and Germany. Our highly experienced operations work together to supply domestic and international clients with vital local knowledge, competitive prices and premium security in transit, whatever your requirements. Should you have any enquiries, please get in touch with us and we will be happy to assist you.</a:t>
            </a:r>
            <a:endParaRPr lang="en-GB" sz="1400" dirty="0"/>
          </a:p>
        </p:txBody>
      </p:sp>
      <p:pic>
        <p:nvPicPr>
          <p:cNvPr id="9" name="Picture 8">
            <a:extLst>
              <a:ext uri="{FF2B5EF4-FFF2-40B4-BE49-F238E27FC236}">
                <a16:creationId xmlns:a16="http://schemas.microsoft.com/office/drawing/2014/main" id="{DC87FFC6-7CB2-4DF6-891A-3694EF8BA8D7}"/>
              </a:ext>
            </a:extLst>
          </p:cNvPr>
          <p:cNvPicPr/>
          <p:nvPr/>
        </p:nvPicPr>
        <p:blipFill>
          <a:blip r:embed="rId4">
            <a:extLst>
              <a:ext uri="{28A0092B-C50C-407E-A947-70E740481C1C}">
                <a14:useLocalDpi xmlns:a14="http://schemas.microsoft.com/office/drawing/2010/main" val="0"/>
              </a:ext>
            </a:extLst>
          </a:blip>
          <a:stretch>
            <a:fillRect/>
          </a:stretch>
        </p:blipFill>
        <p:spPr>
          <a:xfrm>
            <a:off x="6223045" y="454855"/>
            <a:ext cx="1105798" cy="793213"/>
          </a:xfrm>
          <a:prstGeom prst="rect">
            <a:avLst/>
          </a:prstGeom>
        </p:spPr>
      </p:pic>
    </p:spTree>
    <p:extLst>
      <p:ext uri="{BB962C8B-B14F-4D97-AF65-F5344CB8AC3E}">
        <p14:creationId xmlns:p14="http://schemas.microsoft.com/office/powerpoint/2010/main" val="3565299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264</Words>
  <Application>Microsoft Office PowerPoint</Application>
  <PresentationFormat>A4 Paper (210x297 mm)</PresentationFormat>
  <Paragraphs>20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Calibri</vt:lpstr>
      <vt:lpstr>Calibri Light</vt:lpstr>
      <vt:lpstr>Тема Office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Sigita Lazauskiene</dc:creator>
  <cp:lastModifiedBy>Helen Savill</cp:lastModifiedBy>
  <cp:revision>30</cp:revision>
  <cp:lastPrinted>2019-07-18T15:24:52Z</cp:lastPrinted>
  <dcterms:created xsi:type="dcterms:W3CDTF">2019-07-18T14:39:08Z</dcterms:created>
  <dcterms:modified xsi:type="dcterms:W3CDTF">2019-08-01T09:44:10Z</dcterms:modified>
</cp:coreProperties>
</file>